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60" r:id="rId6"/>
    <p:sldId id="273" r:id="rId7"/>
    <p:sldId id="281" r:id="rId8"/>
    <p:sldId id="284" r:id="rId9"/>
    <p:sldId id="285" r:id="rId10"/>
    <p:sldId id="283" r:id="rId11"/>
    <p:sldId id="274" r:id="rId12"/>
    <p:sldId id="286" r:id="rId13"/>
    <p:sldId id="5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5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0" d="100"/>
          <a:sy n="90" d="100"/>
        </p:scale>
        <p:origin x="3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4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67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8971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08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602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528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6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103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572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160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479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7319B-14F3-41AF-85DE-5F351AA347A2}" type="datetimeFigureOut">
              <a:rPr lang="en-GB" smtClean="0"/>
              <a:t>05/06/2020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A2B121-55B4-4898-B358-5F7B66E8D17A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916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r="6798" b="171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5433" y="0"/>
            <a:ext cx="12192000" cy="3076575"/>
          </a:xfrm>
          <a:prstGeom prst="rect">
            <a:avLst/>
          </a:prstGeom>
          <a:solidFill>
            <a:srgbClr val="4D555B">
              <a:alpha val="80000"/>
            </a:srgb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4D555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564" y="753457"/>
            <a:ext cx="71300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James Fisher Offshore and DRI France</a:t>
            </a: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  <a:p>
            <a:pPr algn="ctr"/>
            <a:r>
              <a:rPr lang="en-GB" sz="3200" b="1" dirty="0">
                <a:solidFill>
                  <a:schemeClr val="bg1"/>
                </a:solidFill>
              </a:rPr>
              <a:t>Partnership </a:t>
            </a:r>
          </a:p>
        </p:txBody>
      </p:sp>
    </p:spTree>
    <p:extLst>
      <p:ext uri="{BB962C8B-B14F-4D97-AF65-F5344CB8AC3E}">
        <p14:creationId xmlns:p14="http://schemas.microsoft.com/office/powerpoint/2010/main" val="4065058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62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" y="0"/>
            <a:ext cx="12221235" cy="6858000"/>
          </a:xfrm>
          <a:prstGeom prst="rect">
            <a:avLst/>
          </a:prstGeom>
          <a:solidFill>
            <a:srgbClr val="606267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rgbClr val="606267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2848" y="988379"/>
            <a:ext cx="8064896" cy="1610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Multi purpose spread </a:t>
            </a:r>
          </a:p>
          <a:p>
            <a:endParaRPr lang="en-GB" sz="1867" b="1" dirty="0">
              <a:solidFill>
                <a:srgbClr val="4D5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Cut and Lift Tool 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Frame/Overboard chute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Hose </a:t>
            </a:r>
            <a:r>
              <a:rPr lang="en-GB" sz="18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Reeler</a:t>
            </a: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/Umbilical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22847" y="2537005"/>
            <a:ext cx="6096000" cy="95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Compressor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Abrasive Mixing Unit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system and HPU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822847" y="3445755"/>
            <a:ext cx="6096000" cy="954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High Pressure Pump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Workshop Container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Abrasive garnet</a:t>
            </a:r>
          </a:p>
        </p:txBody>
      </p:sp>
    </p:spTree>
    <p:extLst>
      <p:ext uri="{BB962C8B-B14F-4D97-AF65-F5344CB8AC3E}">
        <p14:creationId xmlns:p14="http://schemas.microsoft.com/office/powerpoint/2010/main" val="323614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9"/>
          <a:stretch/>
        </p:blipFill>
        <p:spPr>
          <a:xfrm>
            <a:off x="0" y="0"/>
            <a:ext cx="61920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5360" y="93272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6"/>
          <a:stretch/>
        </p:blipFill>
        <p:spPr>
          <a:xfrm>
            <a:off x="6192011" y="0"/>
            <a:ext cx="6048672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035" y="1700808"/>
            <a:ext cx="6096000" cy="391825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In-house engineering and expertise offering our clients global support</a:t>
            </a:r>
          </a:p>
          <a:p>
            <a:pPr>
              <a:lnSpc>
                <a:spcPct val="150000"/>
              </a:lnSpc>
            </a:pPr>
            <a:endParaRPr lang="en-US" altLang="en-US" sz="1867" b="1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Highly skilled and certified offshore supervisors, technicians and operators</a:t>
            </a:r>
          </a:p>
          <a:p>
            <a:pPr>
              <a:lnSpc>
                <a:spcPct val="150000"/>
              </a:lnSpc>
            </a:pPr>
            <a:endParaRPr lang="en-US" altLang="en-US" sz="1867" b="1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Multi-trained and experienced technicians </a:t>
            </a:r>
          </a:p>
          <a:p>
            <a:pPr>
              <a:lnSpc>
                <a:spcPct val="150000"/>
              </a:lnSpc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providing valued integration to our clients </a:t>
            </a:r>
          </a:p>
          <a:p>
            <a:pPr>
              <a:lnSpc>
                <a:spcPct val="150000"/>
              </a:lnSpc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existing crews</a:t>
            </a:r>
          </a:p>
        </p:txBody>
      </p:sp>
    </p:spTree>
    <p:extLst>
      <p:ext uri="{BB962C8B-B14F-4D97-AF65-F5344CB8AC3E}">
        <p14:creationId xmlns:p14="http://schemas.microsoft.com/office/powerpoint/2010/main" val="370519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4" y="1057683"/>
            <a:ext cx="10677881" cy="5265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46" name="Group 1045"/>
          <p:cNvGrpSpPr/>
          <p:nvPr/>
        </p:nvGrpSpPr>
        <p:grpSpPr>
          <a:xfrm>
            <a:off x="6400544" y="4896611"/>
            <a:ext cx="1963173" cy="367768"/>
            <a:chOff x="3775534" y="4344173"/>
            <a:chExt cx="1472380" cy="27582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534" y="4344173"/>
              <a:ext cx="389786" cy="27582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023778" y="4409603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Maputo</a:t>
              </a:r>
            </a:p>
          </p:txBody>
        </p:sp>
      </p:grpSp>
      <p:grpSp>
        <p:nvGrpSpPr>
          <p:cNvPr id="1047" name="Group 1046"/>
          <p:cNvGrpSpPr/>
          <p:nvPr/>
        </p:nvGrpSpPr>
        <p:grpSpPr>
          <a:xfrm>
            <a:off x="5419415" y="4979525"/>
            <a:ext cx="1632181" cy="482129"/>
            <a:chOff x="3046016" y="4266346"/>
            <a:chExt cx="1224136" cy="361597"/>
          </a:xfrm>
        </p:grpSpPr>
        <p:sp>
          <p:nvSpPr>
            <p:cNvPr id="29" name="TextBox 28"/>
            <p:cNvSpPr txBox="1"/>
            <p:nvPr/>
          </p:nvSpPr>
          <p:spPr>
            <a:xfrm>
              <a:off x="3046016" y="4435534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Namibia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875" y="4266346"/>
              <a:ext cx="389786" cy="275826"/>
            </a:xfrm>
            <a:prstGeom prst="rect">
              <a:avLst/>
            </a:prstGeom>
          </p:spPr>
        </p:pic>
      </p:grpSp>
      <p:grpSp>
        <p:nvGrpSpPr>
          <p:cNvPr id="1050" name="Group 1049"/>
          <p:cNvGrpSpPr/>
          <p:nvPr/>
        </p:nvGrpSpPr>
        <p:grpSpPr>
          <a:xfrm>
            <a:off x="7051596" y="3422902"/>
            <a:ext cx="1867472" cy="435853"/>
            <a:chOff x="5397999" y="2830242"/>
            <a:chExt cx="1400604" cy="32689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999" y="2830242"/>
              <a:ext cx="389786" cy="27582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574467" y="2964723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UAE</a:t>
              </a:r>
            </a:p>
          </p:txBody>
        </p:sp>
      </p:grpSp>
      <p:grpSp>
        <p:nvGrpSpPr>
          <p:cNvPr id="1038" name="Group 1037"/>
          <p:cNvGrpSpPr/>
          <p:nvPr/>
        </p:nvGrpSpPr>
        <p:grpSpPr>
          <a:xfrm>
            <a:off x="7638370" y="3599756"/>
            <a:ext cx="1851204" cy="429386"/>
            <a:chOff x="5245315" y="3633844"/>
            <a:chExt cx="1388403" cy="32204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5315" y="3633844"/>
              <a:ext cx="389786" cy="275826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409582" y="3763475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 Delhi 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327726" y="353723"/>
            <a:ext cx="10760828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 b="1" dirty="0">
                <a:solidFill>
                  <a:srgbClr val="4D5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employ over 3000 people across 40 countries worldwide 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3053835" y="3103086"/>
            <a:ext cx="1892039" cy="367768"/>
            <a:chOff x="2176178" y="2376782"/>
            <a:chExt cx="1419029" cy="27582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178" y="2376782"/>
              <a:ext cx="389786" cy="2758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371071" y="2449562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Norfolk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534120" y="3303498"/>
            <a:ext cx="1928557" cy="404998"/>
            <a:chOff x="1779094" y="2507904"/>
            <a:chExt cx="1446418" cy="303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094" y="2507904"/>
              <a:ext cx="389786" cy="275826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1376" y="2619244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Houston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561031" y="3569534"/>
            <a:ext cx="1671843" cy="497593"/>
            <a:chOff x="1059014" y="2773462"/>
            <a:chExt cx="1253882" cy="3731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3110" y="2773462"/>
              <a:ext cx="389786" cy="27582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59014" y="2954248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Ciudad del Carmen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38370" y="4853856"/>
            <a:ext cx="1653423" cy="399425"/>
            <a:chOff x="3076345" y="3792539"/>
            <a:chExt cx="1395486" cy="2995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76345" y="3792539"/>
              <a:ext cx="389785" cy="27582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247695" y="3899699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Rio de Janeiro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968020" y="5046980"/>
            <a:ext cx="1632181" cy="500000"/>
            <a:chOff x="2168880" y="3862046"/>
            <a:chExt cx="1224136" cy="3750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190" y="3862046"/>
              <a:ext cx="389786" cy="27582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2168880" y="4044637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Santa Cruz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3281145" y="3872452"/>
            <a:ext cx="1947232" cy="415774"/>
            <a:chOff x="2358864" y="2954410"/>
            <a:chExt cx="1460424" cy="31183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8864" y="2954410"/>
              <a:ext cx="389786" cy="27582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2595152" y="3073832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Maracaibo</a:t>
              </a:r>
            </a:p>
          </p:txBody>
        </p:sp>
      </p:grpSp>
      <p:grpSp>
        <p:nvGrpSpPr>
          <p:cNvPr id="1025" name="Group 1024"/>
          <p:cNvGrpSpPr/>
          <p:nvPr/>
        </p:nvGrpSpPr>
        <p:grpSpPr>
          <a:xfrm>
            <a:off x="5326476" y="4637498"/>
            <a:ext cx="1632181" cy="401084"/>
            <a:chOff x="4083350" y="3546725"/>
            <a:chExt cx="1224136" cy="30081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4606" y="3546725"/>
              <a:ext cx="389786" cy="27582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4083350" y="3655129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Luanda</a:t>
              </a:r>
            </a:p>
          </p:txBody>
        </p:sp>
      </p:grpSp>
      <p:grpSp>
        <p:nvGrpSpPr>
          <p:cNvPr id="1029" name="Group 1028"/>
          <p:cNvGrpSpPr/>
          <p:nvPr/>
        </p:nvGrpSpPr>
        <p:grpSpPr>
          <a:xfrm>
            <a:off x="5744916" y="4059861"/>
            <a:ext cx="1285233" cy="314636"/>
            <a:chOff x="4182023" y="2297578"/>
            <a:chExt cx="963925" cy="23597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74" t="9548" b="-9548"/>
            <a:stretch/>
          </p:blipFill>
          <p:spPr>
            <a:xfrm>
              <a:off x="4182023" y="2322897"/>
              <a:ext cx="206902" cy="210658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4242540" y="2297578"/>
              <a:ext cx="903408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Lagos</a:t>
              </a:r>
            </a:p>
          </p:txBody>
        </p:sp>
      </p:grpSp>
      <p:grpSp>
        <p:nvGrpSpPr>
          <p:cNvPr id="1027" name="Group 1026"/>
          <p:cNvGrpSpPr/>
          <p:nvPr/>
        </p:nvGrpSpPr>
        <p:grpSpPr>
          <a:xfrm>
            <a:off x="5217795" y="4060918"/>
            <a:ext cx="1330108" cy="409898"/>
            <a:chOff x="3862436" y="3049288"/>
            <a:chExt cx="1224136" cy="4025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2308" y="3049288"/>
              <a:ext cx="389786" cy="27582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862436" y="3199883"/>
              <a:ext cx="1224136" cy="2519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Accra</a:t>
              </a:r>
            </a:p>
          </p:txBody>
        </p:sp>
      </p:grpSp>
      <p:grpSp>
        <p:nvGrpSpPr>
          <p:cNvPr id="1048" name="Group 1047"/>
          <p:cNvGrpSpPr/>
          <p:nvPr/>
        </p:nvGrpSpPr>
        <p:grpSpPr>
          <a:xfrm>
            <a:off x="6231321" y="5142741"/>
            <a:ext cx="1864679" cy="504856"/>
            <a:chOff x="4698168" y="3904257"/>
            <a:chExt cx="1398509" cy="378642"/>
          </a:xfrm>
        </p:grpSpPr>
        <p:sp>
          <p:nvSpPr>
            <p:cNvPr id="31" name="TextBox 30"/>
            <p:cNvSpPr txBox="1"/>
            <p:nvPr/>
          </p:nvSpPr>
          <p:spPr>
            <a:xfrm>
              <a:off x="4872541" y="4090490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Durban 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168" y="3904257"/>
              <a:ext cx="389786" cy="275826"/>
            </a:xfrm>
            <a:prstGeom prst="rect">
              <a:avLst/>
            </a:prstGeom>
          </p:spPr>
        </p:pic>
      </p:grpSp>
      <p:grpSp>
        <p:nvGrpSpPr>
          <p:cNvPr id="1040" name="Group 1039"/>
          <p:cNvGrpSpPr/>
          <p:nvPr/>
        </p:nvGrpSpPr>
        <p:grpSpPr>
          <a:xfrm>
            <a:off x="6562896" y="3422902"/>
            <a:ext cx="1632181" cy="380528"/>
            <a:chOff x="5109733" y="2645817"/>
            <a:chExt cx="1224136" cy="28539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648" y="2645817"/>
              <a:ext cx="389786" cy="27582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109733" y="2738804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Doha </a:t>
              </a:r>
            </a:p>
          </p:txBody>
        </p:sp>
      </p:grpSp>
      <p:grpSp>
        <p:nvGrpSpPr>
          <p:cNvPr id="1030" name="Group 1029"/>
          <p:cNvGrpSpPr/>
          <p:nvPr/>
        </p:nvGrpSpPr>
        <p:grpSpPr>
          <a:xfrm>
            <a:off x="8466418" y="5163409"/>
            <a:ext cx="1632181" cy="396764"/>
            <a:chOff x="6574994" y="4014446"/>
            <a:chExt cx="1224136" cy="2975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9654" y="4014446"/>
              <a:ext cx="389786" cy="27582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6574994" y="4119610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Perth  </a:t>
              </a:r>
            </a:p>
          </p:txBody>
        </p:sp>
      </p:grpSp>
      <p:grpSp>
        <p:nvGrpSpPr>
          <p:cNvPr id="1032" name="Group 1031"/>
          <p:cNvGrpSpPr/>
          <p:nvPr/>
        </p:nvGrpSpPr>
        <p:grpSpPr>
          <a:xfrm>
            <a:off x="8563973" y="4374492"/>
            <a:ext cx="1844881" cy="416898"/>
            <a:chOff x="7409344" y="3540824"/>
            <a:chExt cx="1383661" cy="3126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9344" y="3540824"/>
              <a:ext cx="389786" cy="27582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568869" y="3661089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Jakarta  </a:t>
              </a:r>
            </a:p>
          </p:txBody>
        </p:sp>
      </p:grpSp>
      <p:grpSp>
        <p:nvGrpSpPr>
          <p:cNvPr id="1034" name="Group 1033"/>
          <p:cNvGrpSpPr/>
          <p:nvPr/>
        </p:nvGrpSpPr>
        <p:grpSpPr>
          <a:xfrm>
            <a:off x="8466418" y="4131642"/>
            <a:ext cx="1892039" cy="367768"/>
            <a:chOff x="6363019" y="3566916"/>
            <a:chExt cx="1419029" cy="27582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019" y="3566916"/>
              <a:ext cx="389786" cy="275826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557912" y="3610658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Singapore   </a:t>
              </a:r>
            </a:p>
          </p:txBody>
        </p:sp>
      </p:grpSp>
      <p:grpSp>
        <p:nvGrpSpPr>
          <p:cNvPr id="1033" name="Group 1032"/>
          <p:cNvGrpSpPr/>
          <p:nvPr/>
        </p:nvGrpSpPr>
        <p:grpSpPr>
          <a:xfrm>
            <a:off x="7547627" y="4006220"/>
            <a:ext cx="1632181" cy="515338"/>
            <a:chOff x="5818487" y="3340212"/>
            <a:chExt cx="1224136" cy="38650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9630" y="3340212"/>
              <a:ext cx="389786" cy="275826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5818487" y="3534307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Kuala Lumpur   </a:t>
              </a:r>
            </a:p>
          </p:txBody>
        </p:sp>
      </p:grpSp>
      <p:grpSp>
        <p:nvGrpSpPr>
          <p:cNvPr id="1045" name="Group 1044"/>
          <p:cNvGrpSpPr/>
          <p:nvPr/>
        </p:nvGrpSpPr>
        <p:grpSpPr>
          <a:xfrm>
            <a:off x="5358624" y="2406114"/>
            <a:ext cx="1911816" cy="367768"/>
            <a:chOff x="4047475" y="1786869"/>
            <a:chExt cx="1433862" cy="275826"/>
          </a:xfrm>
        </p:grpSpPr>
        <p:sp>
          <p:nvSpPr>
            <p:cNvPr id="43" name="TextBox 42"/>
            <p:cNvSpPr txBox="1"/>
            <p:nvPr/>
          </p:nvSpPr>
          <p:spPr>
            <a:xfrm>
              <a:off x="4257201" y="1847251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UK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7475" y="1786869"/>
              <a:ext cx="389786" cy="275826"/>
            </a:xfrm>
            <a:prstGeom prst="rect">
              <a:avLst/>
            </a:prstGeom>
          </p:spPr>
        </p:pic>
      </p:grpSp>
      <p:grpSp>
        <p:nvGrpSpPr>
          <p:cNvPr id="1042" name="Group 1041"/>
          <p:cNvGrpSpPr/>
          <p:nvPr/>
        </p:nvGrpSpPr>
        <p:grpSpPr>
          <a:xfrm>
            <a:off x="5616733" y="1998090"/>
            <a:ext cx="1862340" cy="367768"/>
            <a:chOff x="4850414" y="1370423"/>
            <a:chExt cx="1396755" cy="27582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414" y="1370423"/>
              <a:ext cx="389786" cy="275826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5023033" y="1430805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Agotnes</a:t>
              </a:r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grpSp>
        <p:nvGrpSpPr>
          <p:cNvPr id="1044" name="Group 1043"/>
          <p:cNvGrpSpPr/>
          <p:nvPr/>
        </p:nvGrpSpPr>
        <p:grpSpPr>
          <a:xfrm>
            <a:off x="5893118" y="2215779"/>
            <a:ext cx="1896447" cy="383756"/>
            <a:chOff x="4452094" y="1676417"/>
            <a:chExt cx="1422335" cy="287817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2094" y="1676417"/>
              <a:ext cx="389786" cy="275826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4650293" y="1771825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Vaxholm</a:t>
              </a:r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</p:grpSp>
      <p:grpSp>
        <p:nvGrpSpPr>
          <p:cNvPr id="1035" name="Group 1034"/>
          <p:cNvGrpSpPr/>
          <p:nvPr/>
        </p:nvGrpSpPr>
        <p:grpSpPr>
          <a:xfrm>
            <a:off x="8534391" y="3527637"/>
            <a:ext cx="1892039" cy="405150"/>
            <a:chOff x="6797276" y="2652608"/>
            <a:chExt cx="1419029" cy="30386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7276" y="2652608"/>
              <a:ext cx="389786" cy="275826"/>
            </a:xfrm>
            <a:prstGeom prst="rect">
              <a:avLst/>
            </a:prstGeom>
          </p:spPr>
        </p:pic>
        <p:sp>
          <p:nvSpPr>
            <p:cNvPr id="54" name="TextBox 53"/>
            <p:cNvSpPr txBox="1"/>
            <p:nvPr/>
          </p:nvSpPr>
          <p:spPr>
            <a:xfrm>
              <a:off x="6992169" y="2764062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 err="1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Shenzen</a:t>
              </a:r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</a:p>
          </p:txBody>
        </p:sp>
      </p:grpSp>
      <p:grpSp>
        <p:nvGrpSpPr>
          <p:cNvPr id="1037" name="Group 1036"/>
          <p:cNvGrpSpPr/>
          <p:nvPr/>
        </p:nvGrpSpPr>
        <p:grpSpPr>
          <a:xfrm>
            <a:off x="6214058" y="3308277"/>
            <a:ext cx="1632181" cy="385738"/>
            <a:chOff x="4180522" y="1828490"/>
            <a:chExt cx="1224136" cy="28930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652" y="1828490"/>
              <a:ext cx="389786" cy="275826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180522" y="1925385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 Khobar </a:t>
              </a:r>
            </a:p>
          </p:txBody>
        </p:sp>
      </p:grpSp>
      <p:grpSp>
        <p:nvGrpSpPr>
          <p:cNvPr id="1043" name="Group 1042"/>
          <p:cNvGrpSpPr/>
          <p:nvPr/>
        </p:nvGrpSpPr>
        <p:grpSpPr>
          <a:xfrm>
            <a:off x="5009514" y="2127507"/>
            <a:ext cx="1632181" cy="367768"/>
            <a:chOff x="3095258" y="1297158"/>
            <a:chExt cx="1224136" cy="275826"/>
          </a:xfrm>
        </p:grpSpPr>
        <p:sp>
          <p:nvSpPr>
            <p:cNvPr id="58" name="TextBox 57"/>
            <p:cNvSpPr txBox="1"/>
            <p:nvPr/>
          </p:nvSpPr>
          <p:spPr>
            <a:xfrm>
              <a:off x="3095258" y="1369446"/>
              <a:ext cx="1224136" cy="192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67" b="1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Stavanger  </a:t>
              </a: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2572" y="1297158"/>
              <a:ext cx="389786" cy="275826"/>
            </a:xfrm>
            <a:prstGeom prst="rect">
              <a:avLst/>
            </a:prstGeom>
          </p:spPr>
        </p:pic>
      </p:grpSp>
      <p:sp>
        <p:nvSpPr>
          <p:cNvPr id="62" name="ZoneTexte 61">
            <a:extLst>
              <a:ext uri="{FF2B5EF4-FFF2-40B4-BE49-F238E27FC236}">
                <a16:creationId xmlns:a16="http://schemas.microsoft.com/office/drawing/2014/main" id="{0B57A7E4-D3BD-47C7-9C92-489B9D06F959}"/>
              </a:ext>
            </a:extLst>
          </p:cNvPr>
          <p:cNvSpPr txBox="1"/>
          <p:nvPr/>
        </p:nvSpPr>
        <p:spPr>
          <a:xfrm>
            <a:off x="5825604" y="2698697"/>
            <a:ext cx="1614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C00000"/>
                </a:solidFill>
              </a:rPr>
              <a:t>Gravelines (DRI)</a:t>
            </a:r>
          </a:p>
        </p:txBody>
      </p:sp>
      <p:pic>
        <p:nvPicPr>
          <p:cNvPr id="50" name="Graphique 49" descr="Repère">
            <a:extLst>
              <a:ext uri="{FF2B5EF4-FFF2-40B4-BE49-F238E27FC236}">
                <a16:creationId xmlns:a16="http://schemas.microsoft.com/office/drawing/2014/main" id="{1325C2D5-4841-4A04-929E-9F3DCC4448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91335" y="2645916"/>
            <a:ext cx="348362" cy="34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0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500"/>
                            </p:stCondLst>
                            <p:childTnLst>
                              <p:par>
                                <p:cTn id="7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A15EAAE-A821-4B61-B54A-46807AE22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CFE6E4-C6F5-4C68-94FA-A4CEA04A3581}"/>
              </a:ext>
            </a:extLst>
          </p:cNvPr>
          <p:cNvSpPr/>
          <p:nvPr/>
        </p:nvSpPr>
        <p:spPr>
          <a:xfrm>
            <a:off x="335360" y="260648"/>
            <a:ext cx="11617291" cy="6336704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2144DF-1C86-4F93-9F1D-86E8F92CE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870" y="2059170"/>
            <a:ext cx="2711473" cy="1139428"/>
          </a:xfrm>
          <a:prstGeom prst="rect">
            <a:avLst/>
          </a:prstGeom>
        </p:spPr>
      </p:pic>
      <p:pic>
        <p:nvPicPr>
          <p:cNvPr id="14" name="Image 13" descr="Une image contenant animal&#10;&#10;Description générée automatiquement">
            <a:extLst>
              <a:ext uri="{FF2B5EF4-FFF2-40B4-BE49-F238E27FC236}">
                <a16:creationId xmlns:a16="http://schemas.microsoft.com/office/drawing/2014/main" id="{95E0C9A1-0101-428D-8B0C-1682BE667F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r="8358"/>
          <a:stretch/>
        </p:blipFill>
        <p:spPr>
          <a:xfrm>
            <a:off x="2326401" y="1664965"/>
            <a:ext cx="1490527" cy="19278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91749C5-5654-437B-9DE9-FEDFD5EECA24}"/>
              </a:ext>
            </a:extLst>
          </p:cNvPr>
          <p:cNvSpPr txBox="1"/>
          <p:nvPr/>
        </p:nvSpPr>
        <p:spPr>
          <a:xfrm>
            <a:off x="-9977" y="3962860"/>
            <a:ext cx="6163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Chris REID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 : +44 (0</a:t>
            </a:r>
            <a:r>
              <a:rPr lang="fr-FR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7585 110 748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: c.reid@fisheroffshore.com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www.fisheroffshore.com</a:t>
            </a:r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55C090F-956A-4F21-836E-76221B0648F9}"/>
              </a:ext>
            </a:extLst>
          </p:cNvPr>
          <p:cNvSpPr txBox="1"/>
          <p:nvPr/>
        </p:nvSpPr>
        <p:spPr>
          <a:xfrm>
            <a:off x="6590045" y="3945097"/>
            <a:ext cx="49201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Pascal VILLAIN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 : </a:t>
            </a:r>
            <a:r>
              <a:rPr lang="fr-FR" sz="2400" dirty="0">
                <a:solidFill>
                  <a:schemeClr val="bg1"/>
                </a:solidFill>
              </a:rPr>
              <a:t>03.28.63.92.21 / 06.32.54.01.46</a:t>
            </a:r>
            <a:endParaRPr lang="fr-FR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 : pascal.villain@dri-france.com</a:t>
            </a:r>
          </a:p>
          <a:p>
            <a:pPr algn="ctr"/>
            <a:r>
              <a:rPr lang="fr-FR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Website</a:t>
            </a:r>
            <a:r>
              <a:rPr lang="fr-FR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2400" dirty="0">
                <a:solidFill>
                  <a:schemeClr val="bg1"/>
                </a:solidFill>
              </a:rPr>
              <a:t>www.dri-france.com</a:t>
            </a:r>
            <a:r>
              <a:rPr lang="fr-FR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640E82-8D21-456D-AF73-9E46466C7084}"/>
              </a:ext>
            </a:extLst>
          </p:cNvPr>
          <p:cNvSpPr txBox="1"/>
          <p:nvPr/>
        </p:nvSpPr>
        <p:spPr>
          <a:xfrm>
            <a:off x="3071664" y="499631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CONTACT US</a:t>
            </a:r>
          </a:p>
        </p:txBody>
      </p:sp>
    </p:spTree>
    <p:extLst>
      <p:ext uri="{BB962C8B-B14F-4D97-AF65-F5344CB8AC3E}">
        <p14:creationId xmlns:p14="http://schemas.microsoft.com/office/powerpoint/2010/main" val="519136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t="1276" r="6409"/>
          <a:stretch/>
        </p:blipFill>
        <p:spPr>
          <a:xfrm>
            <a:off x="-11028" y="0"/>
            <a:ext cx="5981700" cy="68927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422" y="382021"/>
            <a:ext cx="5638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DRI </a:t>
            </a:r>
            <a:r>
              <a:rPr lang="en-GB" dirty="0">
                <a:solidFill>
                  <a:schemeClr val="bg1"/>
                </a:solidFill>
              </a:rPr>
              <a:t>is specialised in the field of lifting and Starters and offers its customers a wide range of equipment as well as maintenance and on-site installations.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Our competence and expertise make us a valued partner.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All of our accessories and options are tailored specifically to the customer’s request, as ATEX standards for example.</a:t>
            </a:r>
          </a:p>
          <a:p>
            <a:endParaRPr lang="en-GB" b="1" dirty="0">
              <a:solidFill>
                <a:schemeClr val="bg1"/>
              </a:solidFill>
            </a:endParaRPr>
          </a:p>
          <a:p>
            <a:r>
              <a:rPr lang="en-GB" b="1" dirty="0">
                <a:solidFill>
                  <a:schemeClr val="bg1"/>
                </a:solidFill>
              </a:rPr>
              <a:t>DRI</a:t>
            </a:r>
            <a:r>
              <a:rPr lang="en-GB" dirty="0">
                <a:solidFill>
                  <a:schemeClr val="bg1"/>
                </a:solidFill>
              </a:rPr>
              <a:t> also provide a quality service of installation and repair of air starter backed by a highly qualified team of engineers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5" r="3408"/>
          <a:stretch/>
        </p:blipFill>
        <p:spPr>
          <a:xfrm>
            <a:off x="5972175" y="0"/>
            <a:ext cx="6219826" cy="6858000"/>
          </a:xfrm>
          <a:prstGeom prst="rect">
            <a:avLst/>
          </a:prstGeom>
        </p:spPr>
      </p:pic>
      <p:pic>
        <p:nvPicPr>
          <p:cNvPr id="3" name="Graphique 2" descr="Employé(e) de bureau">
            <a:extLst>
              <a:ext uri="{FF2B5EF4-FFF2-40B4-BE49-F238E27FC236}">
                <a16:creationId xmlns:a16="http://schemas.microsoft.com/office/drawing/2014/main" id="{E8E9BB93-B3D4-45B4-89B8-9B5C2EAE3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27987" y="4195298"/>
            <a:ext cx="1078124" cy="1078124"/>
          </a:xfrm>
          <a:prstGeom prst="rect">
            <a:avLst/>
          </a:prstGeom>
        </p:spPr>
      </p:pic>
      <p:pic>
        <p:nvPicPr>
          <p:cNvPr id="7" name="Graphique 6" descr="Boîte">
            <a:extLst>
              <a:ext uri="{FF2B5EF4-FFF2-40B4-BE49-F238E27FC236}">
                <a16:creationId xmlns:a16="http://schemas.microsoft.com/office/drawing/2014/main" id="{F1FE63FB-6E32-4147-A6FF-B7C221ED5D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1847" y="4266371"/>
            <a:ext cx="1078123" cy="1078123"/>
          </a:xfrm>
          <a:prstGeom prst="rect">
            <a:avLst/>
          </a:prstGeom>
        </p:spPr>
      </p:pic>
      <p:pic>
        <p:nvPicPr>
          <p:cNvPr id="9" name="Graphique 8" descr="Outils">
            <a:extLst>
              <a:ext uri="{FF2B5EF4-FFF2-40B4-BE49-F238E27FC236}">
                <a16:creationId xmlns:a16="http://schemas.microsoft.com/office/drawing/2014/main" id="{D3CCD276-448A-4268-A357-A5C303630F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600086" y="4352339"/>
            <a:ext cx="914400" cy="9144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ACAE1026-6100-45BF-B3FB-694E1449343F}"/>
              </a:ext>
            </a:extLst>
          </p:cNvPr>
          <p:cNvSpPr txBox="1"/>
          <p:nvPr/>
        </p:nvSpPr>
        <p:spPr>
          <a:xfrm>
            <a:off x="17961" y="5344494"/>
            <a:ext cx="172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LARGE STOCK 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4F714D8A-AB0C-4112-9EA8-52EB2F1DE334}"/>
              </a:ext>
            </a:extLst>
          </p:cNvPr>
          <p:cNvSpPr txBox="1"/>
          <p:nvPr/>
        </p:nvSpPr>
        <p:spPr>
          <a:xfrm>
            <a:off x="2204102" y="5344494"/>
            <a:ext cx="172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PRODUCT MAN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4B772367-4496-40C9-8FD2-6F095928F42A}"/>
              </a:ext>
            </a:extLst>
          </p:cNvPr>
          <p:cNvSpPr txBox="1"/>
          <p:nvPr/>
        </p:nvSpPr>
        <p:spPr>
          <a:xfrm>
            <a:off x="4143900" y="5344494"/>
            <a:ext cx="1826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SERVICE CERTIFIED BY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Ingersoll-Rand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229AAE-1E87-4118-BE7E-75377CD431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77" b="95062" l="8000" r="92640">
                        <a14:foregroundMark x1="16000" y1="52469" x2="13280" y2="74691"/>
                        <a14:foregroundMark x1="8000" y1="66667" x2="8000" y2="66667"/>
                        <a14:foregroundMark x1="35680" y1="35185" x2="35680" y2="35185"/>
                        <a14:foregroundMark x1="27360" y1="21605" x2="27360" y2="21605"/>
                        <a14:foregroundMark x1="18080" y1="95062" x2="18080" y2="95062"/>
                        <a14:foregroundMark x1="27040" y1="86420" x2="27040" y2="86420"/>
                        <a14:foregroundMark x1="25273" y1="86581" x2="27360" y2="84568"/>
                        <a14:foregroundMark x1="17760" y1="93827" x2="18873" y2="92753"/>
                        <a14:foregroundMark x1="15840" y1="30864" x2="19246" y2="27758"/>
                        <a14:foregroundMark x1="39040" y1="66667" x2="39040" y2="66667"/>
                        <a14:foregroundMark x1="40640" y1="75309" x2="40640" y2="75309"/>
                        <a14:foregroundMark x1="48320" y1="78395" x2="48320" y2="78395"/>
                        <a14:foregroundMark x1="53760" y1="68519" x2="53760" y2="68519"/>
                        <a14:foregroundMark x1="56160" y1="70370" x2="56160" y2="70370"/>
                        <a14:foregroundMark x1="59040" y1="72222" x2="59040" y2="72222"/>
                        <a14:foregroundMark x1="62560" y1="72222" x2="62560" y2="72222"/>
                        <a14:foregroundMark x1="68480" y1="66049" x2="68480" y2="66049"/>
                        <a14:foregroundMark x1="70400" y1="66667" x2="70400" y2="66667"/>
                        <a14:foregroundMark x1="74880" y1="74074" x2="74880" y2="74074"/>
                        <a14:foregroundMark x1="81440" y1="75926" x2="81440" y2="75926"/>
                        <a14:foregroundMark x1="84000" y1="74074" x2="84000" y2="74074"/>
                        <a14:foregroundMark x1="92640" y1="68519" x2="92640" y2="68519"/>
                        <a14:foregroundMark x1="24960" y1="21605" x2="24960" y2="21605"/>
                        <a14:foregroundMark x1="19680" y1="95062" x2="19680" y2="95062"/>
                        <a14:foregroundMark x1="22240" y1="91975" x2="22240" y2="91975"/>
                        <a14:foregroundMark x1="18080" y1="94444" x2="26240" y2="89506"/>
                        <a14:foregroundMark x1="16640" y1="30864" x2="24960" y2="22222"/>
                        <a14:foregroundMark x1="24960" y1="22222" x2="25280" y2="22222"/>
                        <a14:backgroundMark x1="24160" y1="80247" x2="24160" y2="80247"/>
                        <a14:backgroundMark x1="25600" y1="25309" x2="24697" y2="25755"/>
                        <a14:backgroundMark x1="52320" y1="68519" x2="52320" y2="68519"/>
                        <a14:backgroundMark x1="79840" y1="77160" x2="79840" y2="77160"/>
                        <a14:backgroundMark x1="20800" y1="33333" x2="20800" y2="33333"/>
                        <a14:backgroundMark x1="17760" y1="32716" x2="17760" y2="327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102" y="6019485"/>
            <a:ext cx="2109896" cy="54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94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r="6409"/>
          <a:stretch/>
        </p:blipFill>
        <p:spPr>
          <a:xfrm>
            <a:off x="1" y="-57150"/>
            <a:ext cx="5981700" cy="69818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650" y="904875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DRI have signed an agency agreement with James Fisher Offshore (JFO) to work in partnership throughout Europe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66701" y="3511688"/>
            <a:ext cx="53721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our product portfolios aligned we can provide our clients in France easy access to the JFO extensive rental fleet, backed up with the local support of the DRI team.</a:t>
            </a:r>
          </a:p>
        </p:txBody>
      </p:sp>
      <p:sp>
        <p:nvSpPr>
          <p:cNvPr id="2" name="Rectangle 1"/>
          <p:cNvSpPr/>
          <p:nvPr/>
        </p:nvSpPr>
        <p:spPr>
          <a:xfrm>
            <a:off x="266701" y="2025104"/>
            <a:ext cx="5448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James Fisher Offshore is a specialist offshore partner,  delivering fully integrated subsea solutions across the full life cycle of offshore projects.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1" y="-39499"/>
            <a:ext cx="6318490" cy="685800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162925" y="2231052"/>
            <a:ext cx="190500" cy="20955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8439150" y="3433762"/>
            <a:ext cx="190500" cy="209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8274171" y="1939691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D555B"/>
                </a:solidFill>
              </a:rPr>
              <a:t>JFO HQ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29650" y="3511688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D555B"/>
                </a:solidFill>
              </a:rPr>
              <a:t>DRI HQ</a:t>
            </a:r>
          </a:p>
        </p:txBody>
      </p:sp>
    </p:spTree>
    <p:extLst>
      <p:ext uri="{BB962C8B-B14F-4D97-AF65-F5344CB8AC3E}">
        <p14:creationId xmlns:p14="http://schemas.microsoft.com/office/powerpoint/2010/main" val="139073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01"/>
          <a:stretch/>
        </p:blipFill>
        <p:spPr>
          <a:xfrm>
            <a:off x="3368902" y="0"/>
            <a:ext cx="8867775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6409"/>
          <a:stretch/>
        </p:blipFill>
        <p:spPr>
          <a:xfrm>
            <a:off x="0" y="0"/>
            <a:ext cx="59817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7175" y="619125"/>
            <a:ext cx="54483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DRI-France:    Drilling Support</a:t>
            </a: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 specialises in lifting/handling and is the sole distributor for all Ingersoll Rand material handling products for France.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Air or Hyd. Hoists for BOP Handling Applications</a:t>
            </a:r>
          </a:p>
          <a:p>
            <a:pPr>
              <a:buClr>
                <a:srgbClr val="C00000"/>
              </a:buClr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Air or Hyd. Winches for Man Riding Applications</a:t>
            </a:r>
          </a:p>
          <a:p>
            <a:pPr>
              <a:buClr>
                <a:srgbClr val="C00000"/>
              </a:buClr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Utility Lifting applications on the drill floor</a:t>
            </a:r>
          </a:p>
          <a:p>
            <a:pPr>
              <a:buClr>
                <a:srgbClr val="C00000"/>
              </a:buClr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Portable winches for Monkey board applications</a:t>
            </a:r>
          </a:p>
          <a:p>
            <a:pPr>
              <a:buClr>
                <a:srgbClr val="C00000"/>
              </a:buClr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Winches for Guideline/Pod-line Applications</a:t>
            </a:r>
          </a:p>
          <a:p>
            <a:endParaRPr lang="en-GB" dirty="0"/>
          </a:p>
        </p:txBody>
      </p:sp>
      <p:pic>
        <p:nvPicPr>
          <p:cNvPr id="4" name="Image 3" descr="Une image contenant jaune, engin&#10;&#10;Description générée automatiquement">
            <a:extLst>
              <a:ext uri="{FF2B5EF4-FFF2-40B4-BE49-F238E27FC236}">
                <a16:creationId xmlns:a16="http://schemas.microsoft.com/office/drawing/2014/main" id="{4C777CE9-0FB8-4D8B-9771-B490A454D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02" b="91809" l="3659" r="95610">
                        <a14:foregroundMark x1="4390" y1="51877" x2="4390" y2="51877"/>
                        <a14:foregroundMark x1="62439" y1="14334" x2="75610" y2="18771"/>
                        <a14:foregroundMark x1="82439" y1="79181" x2="88780" y2="59044"/>
                        <a14:foregroundMark x1="90000" y1="45051" x2="88780" y2="19795"/>
                        <a14:foregroundMark x1="93171" y1="24232" x2="93171" y2="24232"/>
                        <a14:foregroundMark x1="68780" y1="92150" x2="68780" y2="92150"/>
                        <a14:foregroundMark x1="68049" y1="77133" x2="68049" y2="77133"/>
                        <a14:foregroundMark x1="63171" y1="75427" x2="63171" y2="75427"/>
                        <a14:foregroundMark x1="66098" y1="79863" x2="64390" y2="64164"/>
                        <a14:foregroundMark x1="63171" y1="79863" x2="61707" y2="58020"/>
                        <a14:foregroundMark x1="41220" y1="11945" x2="41220" y2="11945"/>
                        <a14:foregroundMark x1="95610" y1="53584" x2="95610" y2="53584"/>
                        <a14:foregroundMark x1="58049" y1="5802" x2="58049" y2="5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23" y="3693458"/>
            <a:ext cx="1701603" cy="12192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A6A92BA-58C2-4076-BCDE-E827CC1410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04" b="97856" l="7113" r="89540">
                        <a14:foregroundMark x1="7113" y1="26121" x2="7113" y2="26121"/>
                        <a14:foregroundMark x1="50628" y1="8187" x2="50628" y2="8187"/>
                        <a14:foregroundMark x1="46444" y1="3704" x2="46444" y2="3704"/>
                        <a14:foregroundMark x1="80753" y1="93372" x2="80753" y2="93372"/>
                        <a14:foregroundMark x1="82845" y1="97856" x2="82845" y2="978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893" y="4661647"/>
            <a:ext cx="994595" cy="2134440"/>
          </a:xfrm>
          <a:prstGeom prst="rect">
            <a:avLst/>
          </a:prstGeom>
        </p:spPr>
      </p:pic>
      <p:pic>
        <p:nvPicPr>
          <p:cNvPr id="9" name="Image 8" descr="Une image contenant jaune, petit, assis, noir&#10;&#10;Description générée automatiquement">
            <a:extLst>
              <a:ext uri="{FF2B5EF4-FFF2-40B4-BE49-F238E27FC236}">
                <a16:creationId xmlns:a16="http://schemas.microsoft.com/office/drawing/2014/main" id="{6F6331A4-524C-4CC1-8D2A-FD6FB23845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76" b="95445" l="8392" r="92308">
                        <a14:foregroundMark x1="38695" y1="9938" x2="38695" y2="9938"/>
                        <a14:foregroundMark x1="57809" y1="8282" x2="57809" y2="8282"/>
                        <a14:foregroundMark x1="60140" y1="6832" x2="60140" y2="6832"/>
                        <a14:foregroundMark x1="92308" y1="15735" x2="92308" y2="15735"/>
                        <a14:foregroundMark x1="91841" y1="10559" x2="91841" y2="10559"/>
                        <a14:foregroundMark x1="73193" y1="8282" x2="73193" y2="8282"/>
                        <a14:foregroundMark x1="41725" y1="8282" x2="41725" y2="8282"/>
                        <a14:foregroundMark x1="72028" y1="5176" x2="72028" y2="5176"/>
                        <a14:foregroundMark x1="16084" y1="95652" x2="16084" y2="95652"/>
                        <a14:foregroundMark x1="8392" y1="38095" x2="8392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884" y="4042240"/>
            <a:ext cx="1784328" cy="200893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B5CEAC5A-FF36-463C-9D59-BB2FB68CD9BB}"/>
              </a:ext>
            </a:extLst>
          </p:cNvPr>
          <p:cNvCxnSpPr>
            <a:cxnSpLocks/>
          </p:cNvCxnSpPr>
          <p:nvPr/>
        </p:nvCxnSpPr>
        <p:spPr>
          <a:xfrm>
            <a:off x="350874" y="1052623"/>
            <a:ext cx="4248019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14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r="6409"/>
          <a:stretch/>
        </p:blipFill>
        <p:spPr>
          <a:xfrm>
            <a:off x="1" y="-57150"/>
            <a:ext cx="5981700" cy="6981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51" y="368528"/>
            <a:ext cx="566737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JFO:  Construction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C00000"/>
              </a:buClr>
            </a:pP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JFO is a market leader in the provision of equipment and services to support subsea, topside and shore pull infrastructure installation campaigns.  We have a proven track record in the delivery of subsea tiebacks, caisson lifts, umbilical and riser pull-ins</a:t>
            </a:r>
            <a:endParaRPr lang="en-GB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71451" y="2519243"/>
            <a:ext cx="59626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JFO:  IRM </a:t>
            </a:r>
          </a:p>
          <a:p>
            <a:endParaRPr lang="en-GB" sz="1600" dirty="0"/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JFO is an expert in full back deck service provision and our experience enables us to deliver multi-vessel and multi-campaign scopes of work.  We have extensive experience in cutting, recovery and removal campaigns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1451" y="4463891"/>
            <a:ext cx="5962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JFO:  Decommissioning</a:t>
            </a:r>
          </a:p>
          <a:p>
            <a:endParaRPr lang="en-GB" sz="1600" dirty="0"/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JFO offers complete service capability in the dredging, cutting and removal of subsea and platform infrastructure.  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4"/>
          <a:stretch/>
        </p:blipFill>
        <p:spPr>
          <a:xfrm>
            <a:off x="5924547" y="2314575"/>
            <a:ext cx="6307308" cy="2295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5" b="25695"/>
          <a:stretch/>
        </p:blipFill>
        <p:spPr>
          <a:xfrm>
            <a:off x="5924548" y="-12890"/>
            <a:ext cx="6267451" cy="2258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 b="35833"/>
          <a:stretch/>
        </p:blipFill>
        <p:spPr>
          <a:xfrm>
            <a:off x="5924548" y="4678710"/>
            <a:ext cx="6368216" cy="22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318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9"/>
          <a:stretch/>
        </p:blipFill>
        <p:spPr>
          <a:xfrm>
            <a:off x="0" y="0"/>
            <a:ext cx="619201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9349" y="54868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Decommissioning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09"/>
          <a:stretch/>
        </p:blipFill>
        <p:spPr>
          <a:xfrm>
            <a:off x="6198758" y="0"/>
            <a:ext cx="599324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945" y="1144572"/>
            <a:ext cx="6096000" cy="478028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Fully embedded partner in the methodology and execution of our clients decommissioning campaigns</a:t>
            </a:r>
          </a:p>
          <a:p>
            <a:pPr>
              <a:lnSpc>
                <a:spcPct val="150000"/>
              </a:lnSpc>
            </a:pPr>
            <a:endParaRPr lang="en-US" altLang="en-US" sz="1867" b="1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Complete service capability in the dredging, </a:t>
            </a:r>
          </a:p>
          <a:p>
            <a:pPr>
              <a:lnSpc>
                <a:spcPct val="150000"/>
              </a:lnSpc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cutting and removal of subsea and platform infrastructure </a:t>
            </a:r>
          </a:p>
          <a:p>
            <a:pPr>
              <a:lnSpc>
                <a:spcPct val="150000"/>
              </a:lnSpc>
            </a:pPr>
            <a:endParaRPr lang="en-US" altLang="en-US" sz="1867" b="1" dirty="0">
              <a:solidFill>
                <a:schemeClr val="bg1"/>
              </a:solidFill>
              <a:latin typeface="Arial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867" b="1" dirty="0" err="1">
                <a:solidFill>
                  <a:schemeClr val="bg1"/>
                </a:solidFill>
                <a:latin typeface="Arial" charset="0"/>
              </a:rPr>
              <a:t>Recognised</a:t>
            </a: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 leaders in: 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Pipeline and bundle cutting</a:t>
            </a:r>
          </a:p>
          <a:p>
            <a:pPr marL="380990" indent="-380990">
              <a:lnSpc>
                <a:spcPct val="150000"/>
              </a:lnSpc>
              <a:buFontTx/>
              <a:buChar char="-"/>
            </a:pPr>
            <a:r>
              <a:rPr lang="en-US" altLang="en-US" sz="1867" b="1" dirty="0">
                <a:solidFill>
                  <a:schemeClr val="bg1"/>
                </a:solidFill>
                <a:latin typeface="Arial" charset="0"/>
              </a:rPr>
              <a:t>Conductor/wellhead cut and lift - ICLT</a:t>
            </a:r>
            <a:r>
              <a:rPr lang="en-US" altLang="en-US" sz="1333" b="1" dirty="0">
                <a:solidFill>
                  <a:schemeClr val="bg1"/>
                </a:solidFill>
                <a:latin typeface="Arial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8263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880309" y="260648"/>
            <a:ext cx="1536171" cy="6074000"/>
            <a:chOff x="1619672" y="47145"/>
            <a:chExt cx="1152128" cy="4918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D5D0494-65D2-40A2-A39B-5A6C73270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4161" b="37734"/>
            <a:stretch/>
          </p:blipFill>
          <p:spPr>
            <a:xfrm>
              <a:off x="1619672" y="47145"/>
              <a:ext cx="1152128" cy="325819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1DB05F-C89E-42A9-807D-05F4F9B0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5695" y="3290987"/>
              <a:ext cx="648072" cy="1675057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9"/>
          <a:stretch/>
        </p:blipFill>
        <p:spPr>
          <a:xfrm>
            <a:off x="1" y="0"/>
            <a:ext cx="619201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916" y="510605"/>
            <a:ext cx="47045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Internal Cut and Lift Tool</a:t>
            </a:r>
          </a:p>
        </p:txBody>
      </p:sp>
      <p:sp>
        <p:nvSpPr>
          <p:cNvPr id="9" name="Rectangle 8"/>
          <p:cNvSpPr/>
          <p:nvPr/>
        </p:nvSpPr>
        <p:spPr>
          <a:xfrm>
            <a:off x="482100" y="1370876"/>
            <a:ext cx="10638829" cy="3252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Offering cost efficiencies through smarter </a:t>
            </a:r>
          </a:p>
          <a:p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subsea structure cutting and removal:</a:t>
            </a:r>
          </a:p>
          <a:p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cut and lift operation</a:t>
            </a:r>
          </a:p>
          <a:p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multi purpose spread </a:t>
            </a:r>
          </a:p>
          <a:p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mobilisation</a:t>
            </a:r>
          </a:p>
          <a:p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multi-disciplined crew</a:t>
            </a:r>
          </a:p>
        </p:txBody>
      </p:sp>
    </p:spTree>
    <p:extLst>
      <p:ext uri="{BB962C8B-B14F-4D97-AF65-F5344CB8AC3E}">
        <p14:creationId xmlns:p14="http://schemas.microsoft.com/office/powerpoint/2010/main" val="106548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29"/>
          <a:stretch/>
        </p:blipFill>
        <p:spPr>
          <a:xfrm>
            <a:off x="0" y="0"/>
            <a:ext cx="622998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7867" y="932723"/>
            <a:ext cx="6096000" cy="210358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cutting system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 360° cut verification – No stitching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induced garnet cutting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Cutting system locked in situ for cut stability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37868" y="3236980"/>
            <a:ext cx="10638829" cy="1816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 in water depths up to 350mtr</a:t>
            </a:r>
          </a:p>
          <a:p>
            <a:endParaRPr lang="en-GB" sz="1867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r>
              <a:rPr lang="en-GB" sz="18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cut up to 500mm of multistring casing</a:t>
            </a: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GB" sz="1867" b="1" dirty="0">
              <a:solidFill>
                <a:srgbClr val="4D5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81" indent="-380981">
              <a:buFont typeface="Arial" panose="020B0604020202020204" pitchFamily="34" charset="0"/>
              <a:buChar char="•"/>
            </a:pPr>
            <a:endParaRPr lang="en-GB" sz="1867" b="1" dirty="0">
              <a:solidFill>
                <a:srgbClr val="4D55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867" b="1" dirty="0">
                <a:solidFill>
                  <a:srgbClr val="4D5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6805" b="4916"/>
          <a:stretch/>
        </p:blipFill>
        <p:spPr>
          <a:xfrm>
            <a:off x="6229981" y="0"/>
            <a:ext cx="5962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6409"/>
          <a:stretch/>
        </p:blipFill>
        <p:spPr>
          <a:xfrm>
            <a:off x="1" y="-57150"/>
            <a:ext cx="5981700" cy="6981825"/>
          </a:xfrm>
          <a:prstGeom prst="rect">
            <a:avLst/>
          </a:prstGeom>
        </p:spPr>
      </p:pic>
      <p:pic>
        <p:nvPicPr>
          <p:cNvPr id="1026" name="Picture 2" descr="PROJECT EIFFAGE MARINE MONAC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519"/>
          <a:stretch/>
        </p:blipFill>
        <p:spPr bwMode="auto">
          <a:xfrm>
            <a:off x="5981701" y="-57150"/>
            <a:ext cx="6405794" cy="360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6701" y="1833324"/>
            <a:ext cx="54483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 development Monaco 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Winches for mooring and positioning for land reclamation 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x 15Te hydraulic winches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x HPU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66701" y="621096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JFO and DRI have worked together on several projects throughout Europe and West Africa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6701" y="3999659"/>
            <a:ext cx="54483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Baobab, Ivory Coast 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of subsea spools</a:t>
            </a:r>
          </a:p>
          <a:p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Diamond Wire Saw</a:t>
            </a:r>
          </a:p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x Subsea Basket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r="13168"/>
          <a:stretch/>
        </p:blipFill>
        <p:spPr>
          <a:xfrm>
            <a:off x="5981700" y="3619500"/>
            <a:ext cx="6210300" cy="332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631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2936</TotalTime>
  <Words>675</Words>
  <Application>Microsoft Office PowerPoint</Application>
  <PresentationFormat>Grand écran</PresentationFormat>
  <Paragraphs>139</Paragraphs>
  <Slides>13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Johnston</dc:creator>
  <cp:lastModifiedBy>Pascal Villain</cp:lastModifiedBy>
  <cp:revision>32</cp:revision>
  <dcterms:created xsi:type="dcterms:W3CDTF">2019-06-21T12:54:55Z</dcterms:created>
  <dcterms:modified xsi:type="dcterms:W3CDTF">2020-06-05T07:40:56Z</dcterms:modified>
</cp:coreProperties>
</file>